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5" r:id="rId4"/>
    <p:sldId id="277" r:id="rId5"/>
    <p:sldId id="278" r:id="rId6"/>
    <p:sldId id="262" r:id="rId7"/>
    <p:sldId id="276" r:id="rId8"/>
    <p:sldId id="266" r:id="rId9"/>
    <p:sldId id="263" r:id="rId10"/>
    <p:sldId id="267" r:id="rId11"/>
    <p:sldId id="268" r:id="rId12"/>
    <p:sldId id="269" r:id="rId13"/>
    <p:sldId id="270" r:id="rId14"/>
    <p:sldId id="271" r:id="rId15"/>
    <p:sldId id="272" r:id="rId16"/>
    <p:sldId id="281" r:id="rId17"/>
    <p:sldId id="273" r:id="rId18"/>
    <p:sldId id="279" r:id="rId19"/>
    <p:sldId id="274" r:id="rId20"/>
    <p:sldId id="28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54430934-C68A-4A28-85F3-D8AF7D0B0729}" type="datetimeFigureOut">
              <a:rPr lang="en-US" smtClean="0"/>
              <a:pPr/>
              <a:t>8/2/2018</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534CA1A-0DFD-4848-A5DE-36B8F2C33375}"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30934-C68A-4A28-85F3-D8AF7D0B0729}" type="datetimeFigureOut">
              <a:rPr lang="en-US" smtClean="0"/>
              <a:pPr/>
              <a:t>8/2/2018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534CA1A-0DFD-4848-A5DE-36B8F2C333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30934-C68A-4A28-85F3-D8AF7D0B0729}" type="datetimeFigureOut">
              <a:rPr lang="en-US" smtClean="0"/>
              <a:pPr/>
              <a:t>8/2/2018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534CA1A-0DFD-4848-A5DE-36B8F2C333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30934-C68A-4A28-85F3-D8AF7D0B0729}" type="datetimeFigureOut">
              <a:rPr lang="en-US" smtClean="0"/>
              <a:pPr/>
              <a:t>8/2/2018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534CA1A-0DFD-4848-A5DE-36B8F2C3337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54430934-C68A-4A28-85F3-D8AF7D0B0729}" type="datetimeFigureOut">
              <a:rPr lang="en-US" smtClean="0"/>
              <a:pPr/>
              <a:t>8/2/2018</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534CA1A-0DFD-4848-A5DE-36B8F2C33375}"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430934-C68A-4A28-85F3-D8AF7D0B0729}" type="datetimeFigureOut">
              <a:rPr lang="en-US" smtClean="0"/>
              <a:pPr/>
              <a:t>8/2/2018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0534CA1A-0DFD-4848-A5DE-36B8F2C33375}"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4430934-C68A-4A28-85F3-D8AF7D0B0729}" type="datetimeFigureOut">
              <a:rPr lang="en-US" smtClean="0"/>
              <a:pPr/>
              <a:t>8/2/2018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0534CA1A-0DFD-4848-A5DE-36B8F2C3337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4430934-C68A-4A28-85F3-D8AF7D0B0729}" type="datetimeFigureOut">
              <a:rPr lang="en-US" smtClean="0"/>
              <a:pPr/>
              <a:t>8/2/2018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534CA1A-0DFD-4848-A5DE-36B8F2C33375}"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4430934-C68A-4A28-85F3-D8AF7D0B0729}" type="datetimeFigureOut">
              <a:rPr lang="en-US" smtClean="0"/>
              <a:pPr/>
              <a:t>8/2/2018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534CA1A-0DFD-4848-A5DE-36B8F2C333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54430934-C68A-4A28-85F3-D8AF7D0B0729}" type="datetimeFigureOut">
              <a:rPr lang="en-US" smtClean="0"/>
              <a:pPr/>
              <a:t>8/2/2018</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534CA1A-0DFD-4848-A5DE-36B8F2C33375}"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54430934-C68A-4A28-85F3-D8AF7D0B0729}" type="datetimeFigureOut">
              <a:rPr lang="en-US" smtClean="0"/>
              <a:pPr/>
              <a:t>8/2/2018</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534CA1A-0DFD-4848-A5DE-36B8F2C33375}"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4430934-C68A-4A28-85F3-D8AF7D0B0729}" type="datetimeFigureOut">
              <a:rPr lang="en-US" smtClean="0"/>
              <a:pPr/>
              <a:t>8/2/2018</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0534CA1A-0DFD-4848-A5DE-36B8F2C33375}"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523999"/>
          </a:xfrm>
        </p:spPr>
        <p:txBody>
          <a:bodyPr>
            <a:normAutofit/>
          </a:bodyPr>
          <a:lstStyle/>
          <a:p>
            <a:pPr algn="ctr"/>
            <a:r>
              <a:rPr lang="en-US" sz="3600" i="1" dirty="0" smtClean="0">
                <a:solidFill>
                  <a:srgbClr val="FFFF00"/>
                </a:solidFill>
              </a:rPr>
              <a:t>NON-PHARMACOLOGICAL ANALGESIC METHODS  IN LABOR</a:t>
            </a:r>
            <a:endParaRPr lang="en-US" dirty="0">
              <a:solidFill>
                <a:srgbClr val="FFFF00"/>
              </a:solidFill>
            </a:endParaRPr>
          </a:p>
        </p:txBody>
      </p:sp>
      <p:sp>
        <p:nvSpPr>
          <p:cNvPr id="3" name="Subtitle 2"/>
          <p:cNvSpPr>
            <a:spLocks noGrp="1"/>
          </p:cNvSpPr>
          <p:nvPr>
            <p:ph type="subTitle" idx="1"/>
          </p:nvPr>
        </p:nvSpPr>
        <p:spPr>
          <a:xfrm>
            <a:off x="5257800" y="4800600"/>
            <a:ext cx="3055034" cy="609600"/>
          </a:xfrm>
        </p:spPr>
        <p:txBody>
          <a:bodyPr>
            <a:normAutofit fontScale="92500"/>
          </a:bodyPr>
          <a:lstStyle/>
          <a:p>
            <a:r>
              <a:rPr lang="en-US" dirty="0" smtClean="0"/>
              <a:t>Dr Movassaghi</a:t>
            </a:r>
            <a:endParaRPr lang="en-US" dirty="0"/>
          </a:p>
        </p:txBody>
      </p:sp>
      <p:sp>
        <p:nvSpPr>
          <p:cNvPr id="22530" name="AutoShape 2" descr="Pain relief in labour &#10;Amila Weerasinghe &#10;&amp; &#10;Channa Gunasekara &#10;of &#10;Faculty of Medical Sciences, &#10;University of Sri Jayew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2532" name="AutoShape 4" descr="Pain relief in labour &#10;Amila Weerasinghe &#10;&amp; &#10;Channa Gunasekara &#10;of &#10;Faculty of Medical Sciences, &#10;University of Sri Jayew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2534" name="AutoShape 6" descr="Pain relief in labour &#10;Amila Weerasinghe &#10;&amp; &#10;Channa Gunasekara &#10;of &#10;Faculty of Medical Sciences, &#10;University of Sri Jayew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2536" name="AutoShape 8" descr="Pain relief in labour &#10;Amila Weerasinghe &#10;&amp; &#10;Channa Gunasekara &#10;of &#10;Faculty of Medical Sciences, &#10;University of Sri Jayew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Rectangle 7"/>
          <p:cNvSpPr/>
          <p:nvPr/>
        </p:nvSpPr>
        <p:spPr>
          <a:xfrm>
            <a:off x="6629400" y="0"/>
            <a:ext cx="1895070" cy="923330"/>
          </a:xfrm>
          <a:prstGeom prst="rect">
            <a:avLst/>
          </a:prstGeom>
          <a:noFill/>
        </p:spPr>
        <p:txBody>
          <a:bodyPr wrap="none" lIns="91440" tIns="45720" rIns="91440" bIns="45720">
            <a:spAutoFit/>
          </a:bodyPr>
          <a:lstStyle/>
          <a:p>
            <a:pPr algn="ctr" rtl="1"/>
            <a:r>
              <a:rPr lang="fa-IR"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بنام خدا</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4000" dirty="0" smtClean="0">
                <a:solidFill>
                  <a:srgbClr val="FFFF00"/>
                </a:solidFill>
              </a:rPr>
              <a:t>Therapeutic Use of Heat and </a:t>
            </a:r>
            <a:r>
              <a:rPr lang="en-US" sz="3600" dirty="0" smtClean="0">
                <a:solidFill>
                  <a:srgbClr val="FFFF00"/>
                </a:solidFill>
              </a:rPr>
              <a:t>Cold</a:t>
            </a:r>
            <a:endParaRPr lang="en-US" sz="4000" dirty="0">
              <a:solidFill>
                <a:srgbClr val="FFFF00"/>
              </a:solidFill>
            </a:endParaRPr>
          </a:p>
        </p:txBody>
      </p:sp>
      <p:sp>
        <p:nvSpPr>
          <p:cNvPr id="3" name="Content Placeholder 2"/>
          <p:cNvSpPr>
            <a:spLocks noGrp="1"/>
          </p:cNvSpPr>
          <p:nvPr>
            <p:ph idx="1"/>
          </p:nvPr>
        </p:nvSpPr>
        <p:spPr/>
        <p:txBody>
          <a:bodyPr/>
          <a:lstStyle/>
          <a:p>
            <a:r>
              <a:rPr lang="en-US" dirty="0" smtClean="0">
                <a:solidFill>
                  <a:srgbClr val="FFFF00"/>
                </a:solidFill>
              </a:rPr>
              <a:t>Warm compresses </a:t>
            </a:r>
            <a:r>
              <a:rPr lang="en-US" dirty="0" smtClean="0"/>
              <a:t>may be placed on localized areas, or a warm blanket may cover the </a:t>
            </a:r>
            <a:r>
              <a:rPr lang="en-US" dirty="0" smtClean="0">
                <a:solidFill>
                  <a:srgbClr val="FFFF00"/>
                </a:solidFill>
              </a:rPr>
              <a:t>entire body</a:t>
            </a:r>
            <a:r>
              <a:rPr lang="en-US" dirty="0" smtClean="0"/>
              <a:t>.</a:t>
            </a:r>
          </a:p>
          <a:p>
            <a:r>
              <a:rPr lang="en-US" dirty="0" smtClean="0"/>
              <a:t> Alternatively, </a:t>
            </a:r>
            <a:r>
              <a:rPr lang="en-US" dirty="0" smtClean="0">
                <a:solidFill>
                  <a:srgbClr val="FFFF00"/>
                </a:solidFill>
              </a:rPr>
              <a:t>ice packs </a:t>
            </a:r>
            <a:r>
              <a:rPr lang="en-US" dirty="0" smtClean="0"/>
              <a:t>may be placed on the </a:t>
            </a:r>
            <a:r>
              <a:rPr lang="en-US" dirty="0" smtClean="0">
                <a:solidFill>
                  <a:srgbClr val="FFFF00"/>
                </a:solidFill>
              </a:rPr>
              <a:t>low back </a:t>
            </a:r>
            <a:r>
              <a:rPr lang="en-US" dirty="0" smtClean="0"/>
              <a:t>or </a:t>
            </a:r>
            <a:r>
              <a:rPr lang="en-US" dirty="0" smtClean="0">
                <a:solidFill>
                  <a:srgbClr val="FFFF00"/>
                </a:solidFill>
              </a:rPr>
              <a:t>perineum</a:t>
            </a:r>
            <a:r>
              <a:rPr lang="en-US" dirty="0" smtClean="0"/>
              <a:t> to decrease pain perception.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rPr>
              <a:t>Hydrotherapy</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Hydrotherapy may involve a simple shower or tub bath or</a:t>
            </a:r>
          </a:p>
          <a:p>
            <a:r>
              <a:rPr lang="en-US" dirty="0" smtClean="0"/>
              <a:t>may include the use of a whirlpool or large tub specially equipped for pregnant women .</a:t>
            </a:r>
          </a:p>
          <a:p>
            <a:r>
              <a:rPr lang="en-US" dirty="0" smtClean="0">
                <a:solidFill>
                  <a:srgbClr val="FFC000"/>
                </a:solidFill>
              </a:rPr>
              <a:t>Purported benefits</a:t>
            </a:r>
            <a:r>
              <a:rPr lang="en-US" dirty="0" smtClean="0"/>
              <a:t> of hydrotherapy include </a:t>
            </a:r>
            <a:r>
              <a:rPr lang="en-US" dirty="0" smtClean="0">
                <a:solidFill>
                  <a:srgbClr val="FFC000"/>
                </a:solidFill>
              </a:rPr>
              <a:t>decreased anxiety and pain and greater uterine contraction efficiency</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ctr"/>
            <a:r>
              <a:rPr lang="en-US" dirty="0" smtClean="0">
                <a:solidFill>
                  <a:srgbClr val="FFFF00"/>
                </a:solidFill>
              </a:rPr>
              <a:t>Vertical Position</a:t>
            </a:r>
            <a:endParaRPr lang="en-US" dirty="0">
              <a:solidFill>
                <a:srgbClr val="FFFF00"/>
              </a:solidFill>
            </a:endParaRPr>
          </a:p>
        </p:txBody>
      </p:sp>
      <p:sp>
        <p:nvSpPr>
          <p:cNvPr id="3" name="Content Placeholder 2"/>
          <p:cNvSpPr>
            <a:spLocks noGrp="1"/>
          </p:cNvSpPr>
          <p:nvPr>
            <p:ph idx="1"/>
          </p:nvPr>
        </p:nvSpPr>
        <p:spPr>
          <a:xfrm>
            <a:off x="457200" y="838200"/>
            <a:ext cx="8229600" cy="5638800"/>
          </a:xfrm>
        </p:spPr>
        <p:txBody>
          <a:bodyPr>
            <a:normAutofit fontScale="85000" lnSpcReduction="20000"/>
          </a:bodyPr>
          <a:lstStyle/>
          <a:p>
            <a:r>
              <a:rPr lang="en-US" dirty="0" smtClean="0"/>
              <a:t>A number of studies have assessed maternal position during the </a:t>
            </a:r>
            <a:r>
              <a:rPr lang="en-US" dirty="0" smtClean="0">
                <a:solidFill>
                  <a:srgbClr val="FFFF00"/>
                </a:solidFill>
              </a:rPr>
              <a:t>second stage </a:t>
            </a:r>
            <a:r>
              <a:rPr lang="en-US" dirty="0" smtClean="0"/>
              <a:t>of labor. </a:t>
            </a:r>
          </a:p>
          <a:p>
            <a:pPr algn="r" rtl="1"/>
            <a:r>
              <a:rPr lang="en-US" dirty="0" smtClean="0"/>
              <a:t>There is renewed interesting the squatting or modified </a:t>
            </a:r>
            <a:r>
              <a:rPr lang="en-US" dirty="0" smtClean="0">
                <a:solidFill>
                  <a:srgbClr val="FFFF00"/>
                </a:solidFill>
              </a:rPr>
              <a:t>squatting</a:t>
            </a:r>
            <a:r>
              <a:rPr lang="en-US" dirty="0" smtClean="0"/>
              <a:t> position and </a:t>
            </a:r>
            <a:r>
              <a:rPr lang="en-US" dirty="0" smtClean="0">
                <a:solidFill>
                  <a:srgbClr val="FFFF00"/>
                </a:solidFill>
              </a:rPr>
              <a:t>its greater comfort</a:t>
            </a:r>
            <a:r>
              <a:rPr lang="en-US" dirty="0" smtClean="0"/>
              <a:t> for some women during childbirth.</a:t>
            </a:r>
          </a:p>
          <a:p>
            <a:r>
              <a:rPr lang="en-US" dirty="0" smtClean="0"/>
              <a:t> Some studies have evaluated the use of </a:t>
            </a:r>
            <a:r>
              <a:rPr lang="en-US" dirty="0" smtClean="0">
                <a:solidFill>
                  <a:srgbClr val="FFC000"/>
                </a:solidFill>
              </a:rPr>
              <a:t>a birth chair </a:t>
            </a:r>
            <a:r>
              <a:rPr lang="en-US" dirty="0" smtClean="0"/>
              <a:t>to </a:t>
            </a:r>
            <a:r>
              <a:rPr lang="en-US" dirty="0" smtClean="0">
                <a:solidFill>
                  <a:srgbClr val="FFC000"/>
                </a:solidFill>
              </a:rPr>
              <a:t>facilitate delivery </a:t>
            </a:r>
            <a:r>
              <a:rPr lang="en-US" dirty="0" smtClean="0"/>
              <a:t>in the sitting position</a:t>
            </a:r>
            <a:r>
              <a:rPr lang="en-US" dirty="0" smtClean="0"/>
              <a:t>.</a:t>
            </a:r>
          </a:p>
          <a:p>
            <a:endParaRPr lang="en-US" dirty="0" smtClean="0"/>
          </a:p>
          <a:p>
            <a:r>
              <a:rPr lang="en-US" dirty="0" smtClean="0"/>
              <a:t>These studies noted </a:t>
            </a:r>
            <a:r>
              <a:rPr lang="en-US" dirty="0" smtClean="0">
                <a:solidFill>
                  <a:srgbClr val="FFC000"/>
                </a:solidFill>
              </a:rPr>
              <a:t>no difference in length of the second stage,</a:t>
            </a:r>
            <a:r>
              <a:rPr lang="en-US" dirty="0" smtClean="0"/>
              <a:t> mode of  delivery, </a:t>
            </a:r>
            <a:r>
              <a:rPr lang="en-US" dirty="0" smtClean="0">
                <a:solidFill>
                  <a:srgbClr val="FFC000"/>
                </a:solidFill>
              </a:rPr>
              <a:t>occurrence of perineal trauma</a:t>
            </a:r>
            <a:r>
              <a:rPr lang="en-US" dirty="0" smtClean="0"/>
              <a:t>, or Apgar scores in parturients .</a:t>
            </a:r>
          </a:p>
          <a:p>
            <a:r>
              <a:rPr lang="en-US" dirty="0" smtClean="0"/>
              <a:t>less severe pain and a lower rate of perineal trauma may be associated with giving birth in the </a:t>
            </a:r>
            <a:r>
              <a:rPr lang="en-US" dirty="0" smtClean="0">
                <a:solidFill>
                  <a:srgbClr val="FFC000"/>
                </a:solidFill>
              </a:rPr>
              <a:t>upright</a:t>
            </a:r>
            <a:r>
              <a:rPr lang="en-US" dirty="0" smtClean="0"/>
              <a:t> </a:t>
            </a:r>
            <a:r>
              <a:rPr lang="en-US" dirty="0" smtClean="0">
                <a:solidFill>
                  <a:srgbClr val="FFC000"/>
                </a:solidFill>
              </a:rPr>
              <a:t>position</a:t>
            </a:r>
            <a:r>
              <a:rPr lang="en-US" dirty="0" smtClean="0"/>
              <a:t>; however, blood loss may be greater</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965664"/>
          </a:xfrm>
        </p:spPr>
        <p:txBody>
          <a:bodyPr/>
          <a:lstStyle/>
          <a:p>
            <a:pPr algn="ctr" rtl="1"/>
            <a:r>
              <a:rPr lang="en-US" dirty="0" smtClean="0">
                <a:solidFill>
                  <a:srgbClr val="FFFF00"/>
                </a:solidFill>
              </a:rPr>
              <a:t>Biofeedback</a:t>
            </a:r>
            <a:endParaRPr lang="en-US" dirty="0">
              <a:solidFill>
                <a:srgbClr val="FFFF00"/>
              </a:solidFill>
            </a:endParaRPr>
          </a:p>
        </p:txBody>
      </p:sp>
      <p:sp>
        <p:nvSpPr>
          <p:cNvPr id="3" name="Content Placeholder 2"/>
          <p:cNvSpPr>
            <a:spLocks noGrp="1"/>
          </p:cNvSpPr>
          <p:nvPr>
            <p:ph idx="1"/>
          </p:nvPr>
        </p:nvSpPr>
        <p:spPr>
          <a:xfrm>
            <a:off x="228600" y="1295400"/>
            <a:ext cx="8458200" cy="4830763"/>
          </a:xfrm>
        </p:spPr>
        <p:txBody>
          <a:bodyPr>
            <a:normAutofit/>
          </a:bodyPr>
          <a:lstStyle/>
          <a:p>
            <a:r>
              <a:rPr lang="en-US" dirty="0" smtClean="0"/>
              <a:t>Biofeedback is a relaxation method that is used as an adjunct to the relaxation training taught in Lamaze classes and other childbirth education programs.</a:t>
            </a:r>
          </a:p>
          <a:p>
            <a:r>
              <a:rPr lang="en-US" dirty="0" smtClean="0"/>
              <a:t>Two biofeedback procedures may be applicable to the laboring woman: skin-conductance (autonomic) and  electromyographic (voluntary muscle) relaxation.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889464"/>
          </a:xfrm>
        </p:spPr>
        <p:txBody>
          <a:bodyPr/>
          <a:lstStyle/>
          <a:p>
            <a:r>
              <a:rPr lang="en-US" dirty="0" smtClean="0">
                <a:solidFill>
                  <a:srgbClr val="FFFF00"/>
                </a:solidFill>
              </a:rPr>
              <a:t>Intradermal Water Injections</a:t>
            </a:r>
            <a:endParaRPr lang="en-US" dirty="0">
              <a:solidFill>
                <a:srgbClr val="FFFF00"/>
              </a:solidFill>
            </a:endParaRPr>
          </a:p>
        </p:txBody>
      </p:sp>
      <p:sp>
        <p:nvSpPr>
          <p:cNvPr id="3" name="Content Placeholder 2"/>
          <p:cNvSpPr>
            <a:spLocks noGrp="1"/>
          </p:cNvSpPr>
          <p:nvPr>
            <p:ph idx="1"/>
          </p:nvPr>
        </p:nvSpPr>
        <p:spPr>
          <a:xfrm>
            <a:off x="457200" y="1371600"/>
            <a:ext cx="8458200" cy="5181599"/>
          </a:xfrm>
        </p:spPr>
        <p:txBody>
          <a:bodyPr>
            <a:normAutofit fontScale="77500" lnSpcReduction="20000"/>
          </a:bodyPr>
          <a:lstStyle/>
          <a:p>
            <a:r>
              <a:rPr lang="en-US" sz="2800" dirty="0" smtClean="0"/>
              <a:t>Intradermal or intracutaneous water </a:t>
            </a:r>
            <a:r>
              <a:rPr lang="en-US" sz="2400" dirty="0" smtClean="0"/>
              <a:t>injections</a:t>
            </a:r>
            <a:r>
              <a:rPr lang="en-US" sz="2800" dirty="0" smtClean="0"/>
              <a:t> </a:t>
            </a:r>
            <a:r>
              <a:rPr lang="en-US" sz="2800" dirty="0" smtClean="0">
                <a:solidFill>
                  <a:srgbClr val="FFFF00"/>
                </a:solidFill>
              </a:rPr>
              <a:t>are used to treat lower back pain</a:t>
            </a:r>
            <a:r>
              <a:rPr lang="en-US" sz="2800" dirty="0" smtClean="0"/>
              <a:t>, which is a common complaint durin g labor</a:t>
            </a:r>
            <a:r>
              <a:rPr lang="en-US" dirty="0" smtClean="0"/>
              <a:t>.</a:t>
            </a:r>
          </a:p>
          <a:p>
            <a:r>
              <a:rPr lang="en-US" dirty="0" smtClean="0"/>
              <a:t>The afferent nerve fibers that innervate the uterus and cervix, as well as the nerve fibers that innervate the lower back, all enter the spinal cord at the T10 through L1 spinal segments </a:t>
            </a:r>
          </a:p>
          <a:p>
            <a:r>
              <a:rPr lang="en-US" dirty="0" smtClean="0"/>
              <a:t> The technique consists of </a:t>
            </a:r>
            <a:r>
              <a:rPr lang="en-US" dirty="0" smtClean="0">
                <a:solidFill>
                  <a:srgbClr val="FFFF00"/>
                </a:solidFill>
              </a:rPr>
              <a:t>injecting 0.05 to 0.1 mL of sterile</a:t>
            </a:r>
            <a:r>
              <a:rPr lang="en-US" dirty="0" smtClean="0"/>
              <a:t> </a:t>
            </a:r>
            <a:r>
              <a:rPr lang="en-US" dirty="0" smtClean="0">
                <a:solidFill>
                  <a:srgbClr val="FFFF00"/>
                </a:solidFill>
              </a:rPr>
              <a:t>water</a:t>
            </a:r>
            <a:r>
              <a:rPr lang="en-US" dirty="0" smtClean="0"/>
              <a:t>, with an insulin or tuberculin syringe, at four sites on the lower back (i.e., </a:t>
            </a:r>
            <a:r>
              <a:rPr lang="en-US" dirty="0" smtClean="0">
                <a:solidFill>
                  <a:srgbClr val="FFFF00"/>
                </a:solidFill>
              </a:rPr>
              <a:t>over each posterior superior iliac spine</a:t>
            </a:r>
            <a:r>
              <a:rPr lang="en-US" dirty="0" smtClean="0"/>
              <a:t>, and at 1 cm medial and 3 cm caudad to the posterior superior iliac spine on both sides of the back, for a total of four injections. </a:t>
            </a:r>
          </a:p>
          <a:p>
            <a:endParaRPr lang="en-US" dirty="0" smtClean="0"/>
          </a:p>
          <a:p>
            <a:r>
              <a:rPr lang="en-US" dirty="0" smtClean="0"/>
              <a:t>The analgesic effect appears to last for 45 to 120 minutes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dirty="0" smtClean="0">
                <a:solidFill>
                  <a:srgbClr val="FFFF00"/>
                </a:solidFill>
              </a:rPr>
              <a:t>Transcutaneous Electrical Nerve Stimulation                  (TENS)</a:t>
            </a:r>
            <a:endParaRPr lang="en-US" sz="2800" dirty="0">
              <a:solidFill>
                <a:srgbClr val="FFFF00"/>
              </a:solidFill>
            </a:endParaRPr>
          </a:p>
        </p:txBody>
      </p:sp>
      <p:sp>
        <p:nvSpPr>
          <p:cNvPr id="3" name="Content Placeholder 2"/>
          <p:cNvSpPr>
            <a:spLocks noGrp="1"/>
          </p:cNvSpPr>
          <p:nvPr>
            <p:ph idx="1"/>
          </p:nvPr>
        </p:nvSpPr>
        <p:spPr>
          <a:xfrm>
            <a:off x="304800" y="1646236"/>
            <a:ext cx="8610600" cy="4830763"/>
          </a:xfrm>
        </p:spPr>
        <p:txBody>
          <a:bodyPr>
            <a:normAutofit/>
          </a:bodyPr>
          <a:lstStyle/>
          <a:p>
            <a:r>
              <a:rPr lang="en-US" sz="2400" dirty="0" smtClean="0"/>
              <a:t>Transcutaneous electrical nerve stimulation (TENS) </a:t>
            </a:r>
            <a:r>
              <a:rPr lang="en-US" sz="2400" dirty="0" smtClean="0">
                <a:solidFill>
                  <a:srgbClr val="FFFF00"/>
                </a:solidFill>
              </a:rPr>
              <a:t>involves the transmission of low-voltage electrical current to the skin via surface electrodes .</a:t>
            </a:r>
          </a:p>
          <a:p>
            <a:endParaRPr lang="en-US" sz="2400" dirty="0" smtClean="0"/>
          </a:p>
          <a:p>
            <a:r>
              <a:rPr lang="en-US" sz="2400" dirty="0" smtClean="0"/>
              <a:t>use of TENS at </a:t>
            </a:r>
            <a:r>
              <a:rPr lang="en-US" sz="2400" dirty="0" smtClean="0">
                <a:solidFill>
                  <a:srgbClr val="FFFF00"/>
                </a:solidFill>
              </a:rPr>
              <a:t>specific points</a:t>
            </a:r>
            <a:r>
              <a:rPr lang="en-US" sz="2400" dirty="0" smtClean="0"/>
              <a:t> and observed a reduction in pain perception more commonly in the study group than in the  control group.  </a:t>
            </a:r>
          </a:p>
          <a:p>
            <a:endParaRPr lang="en-US" sz="2400" dirty="0" smtClean="0"/>
          </a:p>
          <a:p>
            <a:r>
              <a:rPr lang="en-US" sz="2400" dirty="0" smtClean="0"/>
              <a:t>Advantages of TENS are that it is easy to use and  is </a:t>
            </a:r>
            <a:r>
              <a:rPr lang="en-US" sz="2400" dirty="0" smtClean="0">
                <a:solidFill>
                  <a:srgbClr val="FFFF00"/>
                </a:solidFill>
              </a:rPr>
              <a:t>continue, is noninvasive</a:t>
            </a:r>
            <a:r>
              <a:rPr lang="en-US" sz="2400" dirty="0" smtClean="0"/>
              <a:t>, and has </a:t>
            </a:r>
            <a:r>
              <a:rPr lang="en-US" sz="2400" dirty="0" smtClean="0">
                <a:solidFill>
                  <a:srgbClr val="FFFF00"/>
                </a:solidFill>
              </a:rPr>
              <a:t>no</a:t>
            </a:r>
            <a:r>
              <a:rPr lang="en-US" sz="2400" dirty="0" smtClean="0"/>
              <a:t> </a:t>
            </a:r>
            <a:r>
              <a:rPr lang="en-US" sz="2400" dirty="0" smtClean="0">
                <a:solidFill>
                  <a:srgbClr val="FFFF00"/>
                </a:solidFill>
              </a:rPr>
              <a:t>demonstrable harmful effects on the fetus. </a:t>
            </a:r>
          </a:p>
          <a:p>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solidFill>
                  <a:srgbClr val="FFFF00"/>
                </a:solidFill>
              </a:rPr>
              <a:t>(TENS)</a:t>
            </a:r>
            <a:endParaRPr lang="en-US" dirty="0"/>
          </a:p>
        </p:txBody>
      </p:sp>
      <p:sp>
        <p:nvSpPr>
          <p:cNvPr id="3" name="Content Placeholder 2"/>
          <p:cNvSpPr>
            <a:spLocks noGrp="1"/>
          </p:cNvSpPr>
          <p:nvPr>
            <p:ph sz="half" idx="1"/>
          </p:nvPr>
        </p:nvSpPr>
        <p:spPr/>
        <p:txBody>
          <a:bodyPr/>
          <a:lstStyle/>
          <a:p>
            <a:r>
              <a:rPr lang="en-US" dirty="0" smtClean="0"/>
              <a:t>The only stated disadvantage is the occasional </a:t>
            </a:r>
            <a:r>
              <a:rPr lang="en-US" dirty="0" smtClean="0">
                <a:solidFill>
                  <a:srgbClr val="FFFF00"/>
                </a:solidFill>
              </a:rPr>
              <a:t>interference with electronic </a:t>
            </a:r>
            <a:r>
              <a:rPr lang="en-US" dirty="0" smtClean="0"/>
              <a:t>fetal heart rate monitoring.</a:t>
            </a:r>
          </a:p>
          <a:p>
            <a:endParaRPr lang="en-US" dirty="0"/>
          </a:p>
        </p:txBody>
      </p:sp>
      <p:pic>
        <p:nvPicPr>
          <p:cNvPr id="5" name="Content Placeholder 4"/>
          <p:cNvPicPr>
            <a:picLocks noGrp="1" noChangeAspect="1" noChangeArrowheads="1"/>
          </p:cNvPicPr>
          <p:nvPr>
            <p:ph sz="half" idx="2"/>
          </p:nvPr>
        </p:nvPicPr>
        <p:blipFill>
          <a:blip r:embed="rId2" cstate="print"/>
          <a:srcRect/>
          <a:stretch>
            <a:fillRect/>
          </a:stretch>
        </p:blipFill>
        <p:spPr bwMode="auto">
          <a:xfrm>
            <a:off x="4800601" y="1752600"/>
            <a:ext cx="2564366" cy="3088194"/>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Acupuncture/Acupressure</a:t>
            </a:r>
            <a:endParaRPr lang="en-US" dirty="0">
              <a:solidFill>
                <a:srgbClr val="FFFF00"/>
              </a:solidFill>
            </a:endParaRPr>
          </a:p>
        </p:txBody>
      </p:sp>
      <p:sp>
        <p:nvSpPr>
          <p:cNvPr id="3" name="Content Placeholder 2"/>
          <p:cNvSpPr>
            <a:spLocks noGrp="1"/>
          </p:cNvSpPr>
          <p:nvPr>
            <p:ph idx="1"/>
          </p:nvPr>
        </p:nvSpPr>
        <p:spPr>
          <a:xfrm>
            <a:off x="228600" y="1646237"/>
            <a:ext cx="8686800" cy="4526280"/>
          </a:xfrm>
        </p:spPr>
        <p:txBody>
          <a:bodyPr>
            <a:normAutofit fontScale="92500" lnSpcReduction="20000"/>
          </a:bodyPr>
          <a:lstStyle/>
          <a:p>
            <a:r>
              <a:rPr lang="en-US" dirty="0" smtClean="0"/>
              <a:t>Traditional Chinese medicine includes extensive use of acupuncture.Given that acupuncture can provide analgesia, there is interest in its use for </a:t>
            </a:r>
            <a:r>
              <a:rPr lang="en-US" smtClean="0"/>
              <a:t>intrapartum </a:t>
            </a:r>
            <a:r>
              <a:rPr lang="en-US" smtClean="0"/>
              <a:t>Analgesia</a:t>
            </a:r>
            <a:r>
              <a:rPr lang="en-US" dirty="0" smtClean="0"/>
              <a:t>, although this is not a traditional use of the method .</a:t>
            </a:r>
          </a:p>
          <a:p>
            <a:r>
              <a:rPr lang="en-US" dirty="0" smtClean="0"/>
              <a:t> A randomized, controlled trial of acupressure (treatment) compared with touch (control) at the </a:t>
            </a:r>
            <a:r>
              <a:rPr lang="en-US" dirty="0" smtClean="0">
                <a:solidFill>
                  <a:srgbClr val="FFFF00"/>
                </a:solidFill>
              </a:rPr>
              <a:t>SP6 acupoint </a:t>
            </a:r>
            <a:r>
              <a:rPr lang="en-US" dirty="0" smtClean="0"/>
              <a:t>found lower pain scores and a shorter duration of labor in the acupressure group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rPr>
              <a:t>SP6 acupoint</a:t>
            </a:r>
            <a:endParaRPr lang="en-US" dirty="0">
              <a:solidFill>
                <a:srgbClr val="FFFF00"/>
              </a:solidFill>
            </a:endParaRPr>
          </a:p>
        </p:txBody>
      </p:sp>
      <p:pic>
        <p:nvPicPr>
          <p:cNvPr id="1026" name="Picture 2" descr="نتیجه تصویری برای ‪sp6 acupuncture point‬‏"/>
          <p:cNvPicPr>
            <a:picLocks noChangeAspect="1" noChangeArrowheads="1"/>
          </p:cNvPicPr>
          <p:nvPr/>
        </p:nvPicPr>
        <p:blipFill>
          <a:blip r:embed="rId2" cstate="print"/>
          <a:srcRect/>
          <a:stretch>
            <a:fillRect/>
          </a:stretch>
        </p:blipFill>
        <p:spPr bwMode="auto">
          <a:xfrm>
            <a:off x="381000" y="1752600"/>
            <a:ext cx="2466975" cy="1847851"/>
          </a:xfrm>
          <a:prstGeom prst="rect">
            <a:avLst/>
          </a:prstGeom>
          <a:noFill/>
        </p:spPr>
      </p:pic>
      <p:pic>
        <p:nvPicPr>
          <p:cNvPr id="1028" name="Picture 4" descr="نتیجه تصویری برای ‪sp6 acupuncture point‬‏"/>
          <p:cNvPicPr>
            <a:picLocks noChangeAspect="1" noChangeArrowheads="1"/>
          </p:cNvPicPr>
          <p:nvPr/>
        </p:nvPicPr>
        <p:blipFill>
          <a:blip r:embed="rId3" cstate="print"/>
          <a:srcRect/>
          <a:stretch>
            <a:fillRect/>
          </a:stretch>
        </p:blipFill>
        <p:spPr bwMode="auto">
          <a:xfrm>
            <a:off x="304800" y="3962400"/>
            <a:ext cx="2657475" cy="1724025"/>
          </a:xfrm>
          <a:prstGeom prst="rect">
            <a:avLst/>
          </a:prstGeom>
          <a:noFill/>
        </p:spPr>
      </p:pic>
      <p:pic>
        <p:nvPicPr>
          <p:cNvPr id="1032" name="Picture 8" descr="نتیجه تصویری برای ‪sp6 acupuncture point‬‏"/>
          <p:cNvPicPr>
            <a:picLocks noChangeAspect="1" noChangeArrowheads="1"/>
          </p:cNvPicPr>
          <p:nvPr/>
        </p:nvPicPr>
        <p:blipFill>
          <a:blip r:embed="rId4" cstate="print"/>
          <a:srcRect/>
          <a:stretch>
            <a:fillRect/>
          </a:stretch>
        </p:blipFill>
        <p:spPr bwMode="auto">
          <a:xfrm>
            <a:off x="3276600" y="1676400"/>
            <a:ext cx="1981200" cy="3124200"/>
          </a:xfrm>
          <a:prstGeom prst="rect">
            <a:avLst/>
          </a:prstGeom>
          <a:noFill/>
        </p:spPr>
      </p:pic>
      <p:pic>
        <p:nvPicPr>
          <p:cNvPr id="8" name="Picture 10" descr="نتیجه تصویری برای ‪acupuncture point for labor pain control‬‏"/>
          <p:cNvPicPr>
            <a:picLocks noChangeAspect="1" noChangeArrowheads="1"/>
          </p:cNvPicPr>
          <p:nvPr/>
        </p:nvPicPr>
        <p:blipFill>
          <a:blip r:embed="rId5" cstate="print"/>
          <a:srcRect/>
          <a:stretch>
            <a:fillRect/>
          </a:stretch>
        </p:blipFill>
        <p:spPr bwMode="auto">
          <a:xfrm>
            <a:off x="5867400" y="1600200"/>
            <a:ext cx="2286000" cy="2133600"/>
          </a:xfrm>
          <a:prstGeom prst="rect">
            <a:avLst/>
          </a:prstGeom>
          <a:noFill/>
        </p:spPr>
      </p:pic>
      <p:pic>
        <p:nvPicPr>
          <p:cNvPr id="7" name="Picture 4"/>
          <p:cNvPicPr>
            <a:picLocks noChangeAspect="1" noChangeArrowheads="1"/>
          </p:cNvPicPr>
          <p:nvPr/>
        </p:nvPicPr>
        <p:blipFill>
          <a:blip r:embed="rId6" cstate="print"/>
          <a:srcRect/>
          <a:stretch>
            <a:fillRect/>
          </a:stretch>
        </p:blipFill>
        <p:spPr bwMode="auto">
          <a:xfrm>
            <a:off x="5562600" y="3962400"/>
            <a:ext cx="2895600" cy="2143125"/>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rPr>
              <a:t>Hypnosis</a:t>
            </a:r>
            <a:endParaRPr lang="en-US" dirty="0">
              <a:solidFill>
                <a:srgbClr val="FFFF00"/>
              </a:solidFill>
            </a:endParaRPr>
          </a:p>
        </p:txBody>
      </p:sp>
      <p:sp>
        <p:nvSpPr>
          <p:cNvPr id="3" name="Content Placeholder 2"/>
          <p:cNvSpPr>
            <a:spLocks noGrp="1"/>
          </p:cNvSpPr>
          <p:nvPr>
            <p:ph idx="1"/>
          </p:nvPr>
        </p:nvSpPr>
        <p:spPr>
          <a:xfrm>
            <a:off x="457200" y="1646237"/>
            <a:ext cx="8458200" cy="4526280"/>
          </a:xfrm>
        </p:spPr>
        <p:txBody>
          <a:bodyPr>
            <a:normAutofit lnSpcReduction="10000"/>
          </a:bodyPr>
          <a:lstStyle/>
          <a:p>
            <a:r>
              <a:rPr lang="en-US" sz="2800" dirty="0" smtClean="0"/>
              <a:t>The use of hypnosis for obstetric analgesia is not new</a:t>
            </a:r>
          </a:p>
          <a:p>
            <a:r>
              <a:rPr lang="en-US" sz="2800" dirty="0" smtClean="0"/>
              <a:t>safety for the mother and the fetus, lower analgesic requirements, and shorter labor as the major advantages of intrapartum hypnosis . </a:t>
            </a:r>
          </a:p>
          <a:p>
            <a:r>
              <a:rPr lang="en-US" sz="2800" dirty="0" smtClean="0"/>
              <a:t>Instruction in the techniques of self-hypnosis before the onset of labor or, alternatively, availability of the hypnotist during labor is time consuming for the hypnotist . </a:t>
            </a:r>
          </a:p>
          <a:p>
            <a:r>
              <a:rPr lang="en-US" sz="2800" dirty="0" smtClean="0"/>
              <a:t>successful hypnosis                                                                                                                                                                                                                                  training should begin early in the third trimester</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Rectangle 4"/>
          <p:cNvSpPr>
            <a:spLocks noGrp="1" noChangeArrowheads="1"/>
          </p:cNvSpPr>
          <p:nvPr>
            <p:ph type="title"/>
          </p:nvPr>
        </p:nvSpPr>
        <p:spPr>
          <a:xfrm>
            <a:off x="381000" y="304800"/>
            <a:ext cx="8229600" cy="1219200"/>
          </a:xfrm>
        </p:spPr>
        <p:txBody>
          <a:bodyPr/>
          <a:lstStyle/>
          <a:p>
            <a:pPr eaLnBrk="1" hangingPunct="1">
              <a:defRPr/>
            </a:pPr>
            <a:r>
              <a:rPr lang="en-US" sz="4800" i="1" dirty="0" smtClean="0">
                <a:solidFill>
                  <a:srgbClr val="000099"/>
                </a:solidFill>
                <a:latin typeface="Times New Roman" pitchFamily="18" charset="0"/>
                <a:cs typeface="Times New Roman" pitchFamily="18" charset="0"/>
              </a:rPr>
              <a:t>METHODS OF PAIN RELIEF</a:t>
            </a:r>
          </a:p>
        </p:txBody>
      </p:sp>
      <p:sp>
        <p:nvSpPr>
          <p:cNvPr id="112643" name="Rectangle 3"/>
          <p:cNvSpPr>
            <a:spLocks noGrp="1" noChangeArrowheads="1"/>
          </p:cNvSpPr>
          <p:nvPr>
            <p:ph idx="1"/>
          </p:nvPr>
        </p:nvSpPr>
        <p:spPr>
          <a:xfrm>
            <a:off x="381000" y="1676400"/>
            <a:ext cx="8229600" cy="4876800"/>
          </a:xfrm>
        </p:spPr>
        <p:txBody>
          <a:bodyPr/>
          <a:lstStyle/>
          <a:p>
            <a:pPr eaLnBrk="1" hangingPunct="1">
              <a:lnSpc>
                <a:spcPct val="90000"/>
              </a:lnSpc>
              <a:buFont typeface="Wingdings" pitchFamily="2" charset="2"/>
              <a:buNone/>
              <a:defRPr/>
            </a:pPr>
            <a:endParaRPr lang="en-US" b="1" dirty="0" smtClean="0">
              <a:latin typeface="Times New Roman" pitchFamily="18" charset="0"/>
              <a:cs typeface="Times New Roman" pitchFamily="18" charset="0"/>
            </a:endParaRPr>
          </a:p>
          <a:p>
            <a:pPr eaLnBrk="1" hangingPunct="1">
              <a:lnSpc>
                <a:spcPct val="90000"/>
              </a:lnSpc>
              <a:defRPr/>
            </a:pPr>
            <a:r>
              <a:rPr lang="en-US" b="1" i="1" dirty="0" smtClean="0">
                <a:latin typeface="Times New Roman" pitchFamily="18" charset="0"/>
                <a:cs typeface="Times New Roman" pitchFamily="18" charset="0"/>
              </a:rPr>
              <a:t>NON-PHARMACOLOGICAL METHODS</a:t>
            </a:r>
          </a:p>
          <a:p>
            <a:pPr eaLnBrk="1" hangingPunct="1">
              <a:lnSpc>
                <a:spcPct val="90000"/>
              </a:lnSpc>
              <a:buFont typeface="Wingdings" pitchFamily="2" charset="2"/>
              <a:buNone/>
              <a:defRPr/>
            </a:pPr>
            <a:endParaRPr lang="en-US" b="1" i="1" dirty="0" smtClean="0">
              <a:latin typeface="Times New Roman" pitchFamily="18" charset="0"/>
              <a:cs typeface="Times New Roman" pitchFamily="18" charset="0"/>
            </a:endParaRPr>
          </a:p>
          <a:p>
            <a:pPr eaLnBrk="1" hangingPunct="1">
              <a:lnSpc>
                <a:spcPct val="90000"/>
              </a:lnSpc>
              <a:defRPr/>
            </a:pPr>
            <a:r>
              <a:rPr lang="en-US" b="1" i="1" dirty="0" smtClean="0">
                <a:latin typeface="Times New Roman" pitchFamily="18" charset="0"/>
                <a:cs typeface="Times New Roman" pitchFamily="18" charset="0"/>
              </a:rPr>
              <a:t>PHARMACOLOGICAL METHODS</a:t>
            </a:r>
            <a:endParaRPr lang="en-US" b="1" i="1" dirty="0" smtClean="0">
              <a:solidFill>
                <a:srgbClr val="CC0000"/>
              </a:solidFill>
              <a:latin typeface="Times New Roman" pitchFamily="18" charset="0"/>
              <a:cs typeface="Times New Roman" pitchFamily="18" charset="0"/>
            </a:endParaRPr>
          </a:p>
        </p:txBody>
      </p:sp>
      <p:pic>
        <p:nvPicPr>
          <p:cNvPr id="4" name="Picture 5"/>
          <p:cNvPicPr>
            <a:picLocks noChangeAspect="1" noChangeArrowheads="1"/>
          </p:cNvPicPr>
          <p:nvPr/>
        </p:nvPicPr>
        <p:blipFill>
          <a:blip r:embed="rId2" cstate="print"/>
          <a:srcRect/>
          <a:stretch>
            <a:fillRect/>
          </a:stretch>
        </p:blipFill>
        <p:spPr bwMode="auto">
          <a:xfrm>
            <a:off x="2819400" y="3962400"/>
            <a:ext cx="3317875" cy="2486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Documents and Settings\Administrator.ALADDIN\My Documents\My Pictures\01.jpg"/>
          <p:cNvPicPr>
            <a:picLocks noChangeAspect="1" noChangeArrowheads="1"/>
          </p:cNvPicPr>
          <p:nvPr/>
        </p:nvPicPr>
        <p:blipFill>
          <a:blip r:embed="rId2" cstate="print"/>
          <a:srcRect/>
          <a:stretch>
            <a:fillRect/>
          </a:stretch>
        </p:blipFill>
        <p:spPr bwMode="auto">
          <a:xfrm>
            <a:off x="762000" y="1219200"/>
            <a:ext cx="6705600" cy="5067300"/>
          </a:xfrm>
          <a:prstGeom prst="rect">
            <a:avLst/>
          </a:prstGeom>
          <a:noFill/>
        </p:spPr>
      </p:pic>
      <p:sp>
        <p:nvSpPr>
          <p:cNvPr id="3" name="Title 1"/>
          <p:cNvSpPr txBox="1">
            <a:spLocks/>
          </p:cNvSpPr>
          <p:nvPr/>
        </p:nvSpPr>
        <p:spPr>
          <a:xfrm>
            <a:off x="2895600" y="498230"/>
            <a:ext cx="5599176" cy="568570"/>
          </a:xfrm>
          <a:prstGeom prst="rect">
            <a:avLst/>
          </a:prstGeom>
        </p:spPr>
        <p:txBody>
          <a:bodyPr/>
          <a:lstStyle/>
          <a:p>
            <a:pPr marL="54864" marR="0" lvl="0" indent="0" algn="ctr" defTabSz="914400" rtl="1" eaLnBrk="1" fontAlgn="auto" latinLnBrk="0" hangingPunct="1">
              <a:lnSpc>
                <a:spcPct val="100000"/>
              </a:lnSpc>
              <a:spcBef>
                <a:spcPct val="0"/>
              </a:spcBef>
              <a:spcAft>
                <a:spcPts val="0"/>
              </a:spcAft>
              <a:buClrTx/>
              <a:buSzTx/>
              <a:buFontTx/>
              <a:buNone/>
              <a:tabLst/>
              <a:defRPr/>
            </a:pPr>
            <a:r>
              <a:rPr kumimoji="0" lang="fa-IR" sz="4600" b="0" i="0" u="none" strike="noStrike" kern="1200" cap="none" spc="0" normalizeH="0" baseline="0" noProof="0" dirty="0" smtClean="0">
                <a:ln>
                  <a:noFill/>
                </a:ln>
                <a:solidFill>
                  <a:srgbClr val="FFFF00"/>
                </a:solidFill>
                <a:effectLst>
                  <a:outerShdw blurRad="38100" dist="25500" dir="5400000" algn="tl" rotWithShape="0">
                    <a:srgbClr val="000000">
                      <a:satMod val="180000"/>
                      <a:alpha val="75000"/>
                    </a:srgbClr>
                  </a:outerShdw>
                </a:effectLst>
                <a:uLnTx/>
                <a:uFillTx/>
                <a:latin typeface="+mj-lt"/>
                <a:ea typeface="+mj-ea"/>
                <a:cs typeface="+mj-cs"/>
              </a:rPr>
              <a:t>از توجه شما متشكرم </a:t>
            </a:r>
            <a:endParaRPr kumimoji="0" lang="en-US" sz="4600" b="0" i="0" u="none" strike="noStrike" kern="1200" cap="none" spc="0" normalizeH="0" baseline="0" noProof="0" dirty="0">
              <a:ln>
                <a:noFill/>
              </a:ln>
              <a:solidFill>
                <a:srgbClr val="FFFF00"/>
              </a:solidFill>
              <a:effectLst>
                <a:outerShdw blurRad="38100" dist="25500" dir="5400000" algn="tl" rotWithShape="0">
                  <a:srgbClr val="000000">
                    <a:satMod val="180000"/>
                    <a:alpha val="75000"/>
                  </a:srgbClr>
                </a:outerShdw>
              </a:effectLst>
              <a:uLnTx/>
              <a:uFillTx/>
              <a:latin typeface="+mj-lt"/>
              <a:ea typeface="+mj-ea"/>
              <a:cs typeface="+mj-cs"/>
            </a:endParaRPr>
          </a:p>
        </p:txBody>
      </p:sp>
      <p:sp>
        <p:nvSpPr>
          <p:cNvPr id="4" name="Text Placeholder 2"/>
          <p:cNvSpPr txBox="1">
            <a:spLocks/>
          </p:cNvSpPr>
          <p:nvPr/>
        </p:nvSpPr>
        <p:spPr>
          <a:xfrm>
            <a:off x="4953000" y="5943600"/>
            <a:ext cx="2438400" cy="381000"/>
          </a:xfrm>
          <a:prstGeom prst="rect">
            <a:avLst/>
          </a:prstGeom>
          <a:solidFill>
            <a:schemeClr val="accent2"/>
          </a:solidFill>
        </p:spPr>
        <p:txBody>
          <a:bodyPr>
            <a:normAutofit fontScale="70000" lnSpcReduction="20000"/>
          </a:bodyPr>
          <a:lstStyle/>
          <a:p>
            <a:pPr marL="292100" marR="0" lvl="0" indent="-292100" algn="l" defTabSz="914400" rtl="0" eaLnBrk="1" fontAlgn="auto" latinLnBrk="0" hangingPunct="1">
              <a:lnSpc>
                <a:spcPct val="100000"/>
              </a:lnSpc>
              <a:spcBef>
                <a:spcPts val="0"/>
              </a:spcBef>
              <a:spcAft>
                <a:spcPts val="0"/>
              </a:spcAft>
              <a:buClr>
                <a:schemeClr val="accent1"/>
              </a:buClr>
              <a:buSzPct val="70000"/>
              <a:buFont typeface="Wingdings 2"/>
              <a:buChar char=""/>
              <a:tabLst/>
              <a:defRPr/>
            </a:pPr>
            <a:r>
              <a:rPr kumimoji="0" lang="fa-IR" sz="3200" b="0" i="0" u="none" strike="noStrike" kern="1200" cap="none" spc="0" normalizeH="0" baseline="0" noProof="0" dirty="0" smtClean="0">
                <a:ln>
                  <a:noFill/>
                </a:ln>
                <a:solidFill>
                  <a:srgbClr val="FFFF00"/>
                </a:solidFill>
                <a:effectLst/>
                <a:uLnTx/>
                <a:uFillTx/>
                <a:latin typeface="+mn-lt"/>
                <a:ea typeface="+mn-ea"/>
                <a:cs typeface="+mn-cs"/>
              </a:rPr>
              <a:t>دكتر موثقي</a:t>
            </a:r>
            <a:endParaRPr kumimoji="0" lang="en-US" sz="3200" b="0"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066800"/>
          </a:xfrm>
        </p:spPr>
        <p:txBody>
          <a:bodyPr>
            <a:normAutofit fontScale="90000"/>
          </a:bodyPr>
          <a:lstStyle/>
          <a:p>
            <a:r>
              <a:rPr lang="en-US" sz="3600" dirty="0" smtClean="0"/>
              <a:t>Nonpharmacologic Analgesic Techniques</a:t>
            </a:r>
            <a:br>
              <a:rPr lang="en-US" sz="3600"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olidFill>
                  <a:srgbClr val="FFFF00"/>
                </a:solidFill>
              </a:rPr>
              <a:t>Minimal Training/Equipment</a:t>
            </a:r>
          </a:p>
          <a:p>
            <a:r>
              <a:rPr lang="en-US" dirty="0" smtClean="0"/>
              <a:t> Emotional support</a:t>
            </a:r>
          </a:p>
          <a:p>
            <a:r>
              <a:rPr lang="en-US" dirty="0" smtClean="0"/>
              <a:t> Touch and massage</a:t>
            </a:r>
          </a:p>
          <a:p>
            <a:r>
              <a:rPr lang="en-US" dirty="0" smtClean="0"/>
              <a:t> Therapeutic use of heat and cold</a:t>
            </a:r>
          </a:p>
          <a:p>
            <a:r>
              <a:rPr lang="en-US" dirty="0" smtClean="0"/>
              <a:t> Hydrotherapy</a:t>
            </a:r>
          </a:p>
          <a:p>
            <a:r>
              <a:rPr lang="en-US" dirty="0" smtClean="0"/>
              <a:t> Vertical position</a:t>
            </a:r>
          </a:p>
          <a:p>
            <a:r>
              <a:rPr lang="en-US" dirty="0" smtClean="0">
                <a:solidFill>
                  <a:srgbClr val="FFFF00"/>
                </a:solidFill>
              </a:rPr>
              <a:t>Specialized Training/Equipment</a:t>
            </a:r>
          </a:p>
          <a:p>
            <a:r>
              <a:rPr lang="en-US" dirty="0" smtClean="0"/>
              <a:t> Biofeedback</a:t>
            </a:r>
          </a:p>
          <a:p>
            <a:r>
              <a:rPr lang="en-US" dirty="0" smtClean="0"/>
              <a:t> Intradermal water injection</a:t>
            </a:r>
          </a:p>
          <a:p>
            <a:r>
              <a:rPr lang="en-US" dirty="0" smtClean="0"/>
              <a:t> Transcutaneous electrical nerve stimulation (TENS)</a:t>
            </a:r>
          </a:p>
          <a:p>
            <a:r>
              <a:rPr lang="en-US" dirty="0" smtClean="0"/>
              <a:t> Acupuncture</a:t>
            </a:r>
          </a:p>
          <a:p>
            <a:r>
              <a:rPr lang="en-US" dirty="0" smtClean="0"/>
              <a:t> Hypnosis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FFF00"/>
                </a:solidFill>
              </a:rPr>
              <a:t>Goals of Childbirth Preparation</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Patient education about pregnancy, labor, and delivery</a:t>
            </a:r>
          </a:p>
          <a:p>
            <a:r>
              <a:rPr lang="en-US" dirty="0" smtClean="0"/>
              <a:t> Relaxation training</a:t>
            </a:r>
          </a:p>
          <a:p>
            <a:r>
              <a:rPr lang="en-US" dirty="0" smtClean="0"/>
              <a:t> Instruction in breathing techniques</a:t>
            </a:r>
          </a:p>
          <a:p>
            <a:r>
              <a:rPr lang="en-US" dirty="0" smtClean="0"/>
              <a:t> Participation of father/support person</a:t>
            </a:r>
          </a:p>
          <a:p>
            <a:r>
              <a:rPr lang="en-US" dirty="0" smtClean="0"/>
              <a:t> Early parental bondin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3536"/>
            <a:ext cx="8534400" cy="1422864"/>
          </a:xfrm>
        </p:spPr>
        <p:txBody>
          <a:bodyPr>
            <a:noAutofit/>
          </a:bodyPr>
          <a:lstStyle/>
          <a:p>
            <a:pPr algn="l"/>
            <a:r>
              <a:rPr lang="en-US" sz="3200" dirty="0" smtClean="0">
                <a:solidFill>
                  <a:srgbClr val="FFFF00"/>
                </a:solidFill>
              </a:rPr>
              <a:t>Purported Benefits of Childbirth Preparation</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Greater maternal control and </a:t>
            </a:r>
            <a:r>
              <a:rPr lang="en-US" dirty="0" smtClean="0">
                <a:solidFill>
                  <a:srgbClr val="FFFF00"/>
                </a:solidFill>
              </a:rPr>
              <a:t>cooperation</a:t>
            </a:r>
          </a:p>
          <a:p>
            <a:r>
              <a:rPr lang="en-US" dirty="0" smtClean="0"/>
              <a:t> Decreased maternal </a:t>
            </a:r>
            <a:r>
              <a:rPr lang="en-US" dirty="0" smtClean="0">
                <a:solidFill>
                  <a:srgbClr val="FFFF00"/>
                </a:solidFill>
              </a:rPr>
              <a:t>anxiety</a:t>
            </a:r>
          </a:p>
          <a:p>
            <a:r>
              <a:rPr lang="en-US" dirty="0" smtClean="0"/>
              <a:t> Reduced maternal </a:t>
            </a:r>
            <a:r>
              <a:rPr lang="en-US" dirty="0" smtClean="0">
                <a:solidFill>
                  <a:srgbClr val="FFFF00"/>
                </a:solidFill>
              </a:rPr>
              <a:t>pain</a:t>
            </a:r>
          </a:p>
          <a:p>
            <a:r>
              <a:rPr lang="en-US" dirty="0" smtClean="0"/>
              <a:t> Decreased maternal need for </a:t>
            </a:r>
            <a:r>
              <a:rPr lang="en-US" dirty="0" smtClean="0">
                <a:solidFill>
                  <a:srgbClr val="FFFF00"/>
                </a:solidFill>
              </a:rPr>
              <a:t>analgesia/ anesthesia</a:t>
            </a:r>
          </a:p>
          <a:p>
            <a:r>
              <a:rPr lang="en-US" dirty="0" smtClean="0"/>
              <a:t> Shorter labor</a:t>
            </a:r>
          </a:p>
          <a:p>
            <a:r>
              <a:rPr lang="en-US" dirty="0" smtClean="0"/>
              <a:t> Diminished maternal </a:t>
            </a:r>
            <a:r>
              <a:rPr lang="en-US" dirty="0" smtClean="0">
                <a:solidFill>
                  <a:srgbClr val="FFFF00"/>
                </a:solidFill>
              </a:rPr>
              <a:t>morbidity</a:t>
            </a:r>
          </a:p>
          <a:p>
            <a:r>
              <a:rPr lang="en-US" dirty="0" smtClean="0"/>
              <a:t> Less fetal </a:t>
            </a:r>
            <a:r>
              <a:rPr lang="en-US" dirty="0" smtClean="0">
                <a:solidFill>
                  <a:srgbClr val="FFFF00"/>
                </a:solidFill>
              </a:rPr>
              <a:t>stress/distress</a:t>
            </a:r>
          </a:p>
          <a:p>
            <a:r>
              <a:rPr lang="en-US" dirty="0" smtClean="0"/>
              <a:t> Strengthened  </a:t>
            </a:r>
            <a:r>
              <a:rPr lang="en-US" dirty="0" smtClean="0">
                <a:solidFill>
                  <a:srgbClr val="FFFF00"/>
                </a:solidFill>
              </a:rPr>
              <a:t>family relationships </a:t>
            </a:r>
            <a:r>
              <a:rPr lang="en-US" dirty="0" smtClean="0"/>
              <a:t>as a result of the shared birth experience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normAutofit fontScale="90000"/>
          </a:bodyPr>
          <a:lstStyle/>
          <a:p>
            <a:pPr eaLnBrk="1" hangingPunct="1">
              <a:defRPr/>
            </a:pPr>
            <a:r>
              <a:rPr lang="en-US" sz="4000" i="1" dirty="0" smtClean="0">
                <a:solidFill>
                  <a:srgbClr val="FFFF00"/>
                </a:solidFill>
              </a:rPr>
              <a:t>NON-PHARMACOLOGICAL METHODS</a:t>
            </a:r>
          </a:p>
        </p:txBody>
      </p:sp>
      <p:sp>
        <p:nvSpPr>
          <p:cNvPr id="141315" name="Rectangle 3"/>
          <p:cNvSpPr>
            <a:spLocks noGrp="1" noChangeArrowheads="1"/>
          </p:cNvSpPr>
          <p:nvPr>
            <p:ph idx="1"/>
          </p:nvPr>
        </p:nvSpPr>
        <p:spPr>
          <a:xfrm>
            <a:off x="381000" y="2667000"/>
            <a:ext cx="8229600" cy="3916363"/>
          </a:xfrm>
        </p:spPr>
        <p:txBody>
          <a:bodyPr/>
          <a:lstStyle/>
          <a:p>
            <a:pPr eaLnBrk="1" hangingPunct="1">
              <a:buFont typeface="Wingdings" pitchFamily="2" charset="2"/>
              <a:buNone/>
              <a:defRPr/>
            </a:pPr>
            <a:r>
              <a:rPr lang="en-US" dirty="0" smtClean="0">
                <a:solidFill>
                  <a:srgbClr val="FFFF00"/>
                </a:solidFill>
                <a:latin typeface="Times New Roman" pitchFamily="18" charset="0"/>
                <a:cs typeface="Times New Roman" pitchFamily="18" charset="0"/>
              </a:rPr>
              <a:t>ADVANTAGES</a:t>
            </a:r>
            <a:r>
              <a:rPr lang="en-US" dirty="0" smtClean="0">
                <a:latin typeface="Times New Roman" pitchFamily="18" charset="0"/>
                <a:cs typeface="Times New Roman" pitchFamily="18" charset="0"/>
              </a:rPr>
              <a:t>—Drugs administered may cross the placenta and depress the fetus.</a:t>
            </a:r>
          </a:p>
          <a:p>
            <a:pPr eaLnBrk="1" hangingPunct="1">
              <a:buFont typeface="Wingdings" pitchFamily="2" charset="2"/>
              <a:buNone/>
              <a:defRPr/>
            </a:pPr>
            <a:endParaRPr lang="en-US"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rPr>
              <a:t>Continuous Labor Support</a:t>
            </a:r>
            <a:endParaRPr lang="en-US" dirty="0">
              <a:solidFill>
                <a:srgbClr val="FFFF00"/>
              </a:solidFill>
            </a:endParaRPr>
          </a:p>
        </p:txBody>
      </p:sp>
      <p:sp>
        <p:nvSpPr>
          <p:cNvPr id="3" name="Content Placeholder 2"/>
          <p:cNvSpPr>
            <a:spLocks noGrp="1"/>
          </p:cNvSpPr>
          <p:nvPr>
            <p:ph idx="1"/>
          </p:nvPr>
        </p:nvSpPr>
        <p:spPr/>
        <p:txBody>
          <a:bodyPr>
            <a:normAutofit/>
          </a:bodyPr>
          <a:lstStyle/>
          <a:p>
            <a:r>
              <a:rPr lang="en-US" sz="2800" dirty="0" smtClean="0"/>
              <a:t>Continuous support during labor is essential to the process of a satisfying childbirth experience; typically, the parturient’s husband or friend provides this support.</a:t>
            </a:r>
          </a:p>
          <a:p>
            <a:r>
              <a:rPr lang="en-US" sz="2800" dirty="0" smtClean="0"/>
              <a:t> This support appears most helpful for the parturient who lives in a stable family unit.</a:t>
            </a:r>
          </a:p>
          <a:p>
            <a:r>
              <a:rPr lang="en-US" sz="2800" dirty="0" smtClean="0"/>
              <a:t>Others have found that emotional support provided by unfamiliar trained individuals (e.g., doulas) also has a positive </a:t>
            </a:r>
            <a:r>
              <a:rPr lang="en-US" dirty="0" smtClean="0"/>
              <a:t>effect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rPr>
              <a:t>Touch</a:t>
            </a:r>
            <a:r>
              <a:rPr lang="en-US" dirty="0" smtClean="0"/>
              <a:t> </a:t>
            </a:r>
            <a:r>
              <a:rPr lang="en-US" dirty="0" smtClean="0">
                <a:solidFill>
                  <a:srgbClr val="FFFF00"/>
                </a:solidFill>
              </a:rPr>
              <a:t>and Massage</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touch and massage provide a comfort that is appreciated by women during labor.</a:t>
            </a:r>
          </a:p>
          <a:p>
            <a:r>
              <a:rPr lang="en-US" dirty="0" smtClean="0"/>
              <a:t>These measures may be used by the parturient, her support person, or the professional staff members providing intrapartum care.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Skin Stimulation</a:t>
            </a:r>
            <a:endParaRPr lang="en-US" dirty="0"/>
          </a:p>
        </p:txBody>
      </p:sp>
      <p:pic>
        <p:nvPicPr>
          <p:cNvPr id="4" name="Picture 7" descr="F07-03-X32754"/>
          <p:cNvPicPr>
            <a:picLocks noGrp="1" noChangeAspect="1" noChangeArrowheads="1"/>
          </p:cNvPicPr>
          <p:nvPr>
            <p:ph idx="1"/>
          </p:nvPr>
        </p:nvPicPr>
        <p:blipFill>
          <a:blip r:embed="rId2" cstate="print"/>
          <a:srcRect/>
          <a:stretch>
            <a:fillRect/>
          </a:stretch>
        </p:blipFill>
        <p:spPr bwMode="auto">
          <a:xfrm>
            <a:off x="685800" y="1752600"/>
            <a:ext cx="3507621" cy="4525963"/>
          </a:xfrm>
          <a:prstGeom prst="rect">
            <a:avLst/>
          </a:prstGeom>
          <a:noFill/>
          <a:ln w="9525">
            <a:noFill/>
            <a:miter lim="800000"/>
            <a:headEnd/>
            <a:tailEnd/>
          </a:ln>
        </p:spPr>
      </p:pic>
      <p:pic>
        <p:nvPicPr>
          <p:cNvPr id="5" name="Picture 8" descr="F07-04-X32754"/>
          <p:cNvPicPr>
            <a:picLocks noChangeAspect="1" noChangeArrowheads="1"/>
          </p:cNvPicPr>
          <p:nvPr/>
        </p:nvPicPr>
        <p:blipFill>
          <a:blip r:embed="rId3" cstate="print"/>
          <a:srcRect/>
          <a:stretch>
            <a:fillRect/>
          </a:stretch>
        </p:blipFill>
        <p:spPr bwMode="auto">
          <a:xfrm>
            <a:off x="4343400" y="2133600"/>
            <a:ext cx="4267200" cy="3529013"/>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730</TotalTime>
  <Words>895</Words>
  <Application>Microsoft Office PowerPoint</Application>
  <PresentationFormat>On-screen Show (4:3)</PresentationFormat>
  <Paragraphs>88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Foundry</vt:lpstr>
      <vt:lpstr>NON-PHARMACOLOGICAL ANALGESIC METHODS  IN LABOR</vt:lpstr>
      <vt:lpstr>METHODS OF PAIN RELIEF</vt:lpstr>
      <vt:lpstr>Nonpharmacologic Analgesic Techniques </vt:lpstr>
      <vt:lpstr>Goals of Childbirth Preparation</vt:lpstr>
      <vt:lpstr>Purported Benefits of Childbirth Preparation </vt:lpstr>
      <vt:lpstr>NON-PHARMACOLOGICAL METHODS</vt:lpstr>
      <vt:lpstr>Continuous Labor Support</vt:lpstr>
      <vt:lpstr>Touch and Massage</vt:lpstr>
      <vt:lpstr>Skin Stimulation</vt:lpstr>
      <vt:lpstr>Therapeutic Use of Heat and Cold</vt:lpstr>
      <vt:lpstr>Hydrotherapy</vt:lpstr>
      <vt:lpstr>Vertical Position</vt:lpstr>
      <vt:lpstr>Biofeedback</vt:lpstr>
      <vt:lpstr>Intradermal Water Injections</vt:lpstr>
      <vt:lpstr>Transcutaneous Electrical Nerve Stimulation                  (TENS)</vt:lpstr>
      <vt:lpstr>(TENS)</vt:lpstr>
      <vt:lpstr>Acupuncture/Acupressure</vt:lpstr>
      <vt:lpstr>SP6 acupoint</vt:lpstr>
      <vt:lpstr>Hypnosis</vt:lpstr>
      <vt:lpstr>Slide 20</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NON-PHARMACOLOGICAL METHODS</dc:title>
  <dc:creator>Corporate Edition</dc:creator>
  <cp:lastModifiedBy>Corporate Edition</cp:lastModifiedBy>
  <cp:revision>74</cp:revision>
  <dcterms:created xsi:type="dcterms:W3CDTF">2018-04-20T13:01:48Z</dcterms:created>
  <dcterms:modified xsi:type="dcterms:W3CDTF">2018-08-02T03:36:57Z</dcterms:modified>
</cp:coreProperties>
</file>